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75" r:id="rId13"/>
    <p:sldId id="276" r:id="rId14"/>
    <p:sldId id="277" r:id="rId15"/>
    <p:sldId id="278" r:id="rId16"/>
    <p:sldId id="279" r:id="rId17"/>
    <p:sldId id="280" r:id="rId18"/>
    <p:sldId id="281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82" r:id="rId28"/>
    <p:sldId id="283" r:id="rId29"/>
    <p:sldId id="284" r:id="rId30"/>
    <p:sldId id="285" r:id="rId31"/>
    <p:sldId id="286" r:id="rId32"/>
    <p:sldId id="287" r:id="rId33"/>
    <p:sldId id="288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6" autoAdjust="0"/>
    <p:restoredTop sz="94660"/>
  </p:normalViewPr>
  <p:slideViewPr>
    <p:cSldViewPr snapToGrid="0">
      <p:cViewPr varScale="1">
        <p:scale>
          <a:sx n="76" d="100"/>
          <a:sy n="76" d="100"/>
        </p:scale>
        <p:origin x="126" y="7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CEEB5-6B96-4966-A10B-D90A09DA6296}" type="datetimeFigureOut">
              <a:rPr lang="en-AU" smtClean="0"/>
              <a:t>5/04/2021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15179-AC94-443F-A32C-2C7336D8A17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913540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CEEB5-6B96-4966-A10B-D90A09DA6296}" type="datetimeFigureOut">
              <a:rPr lang="en-AU" smtClean="0"/>
              <a:t>5/04/2021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15179-AC94-443F-A32C-2C7336D8A17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569301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CEEB5-6B96-4966-A10B-D90A09DA6296}" type="datetimeFigureOut">
              <a:rPr lang="en-AU" smtClean="0"/>
              <a:t>5/04/2021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15179-AC94-443F-A32C-2C7336D8A17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393396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CEEB5-6B96-4966-A10B-D90A09DA6296}" type="datetimeFigureOut">
              <a:rPr lang="en-AU" smtClean="0"/>
              <a:t>5/04/2021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15179-AC94-443F-A32C-2C7336D8A17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39475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CEEB5-6B96-4966-A10B-D90A09DA6296}" type="datetimeFigureOut">
              <a:rPr lang="en-AU" smtClean="0"/>
              <a:t>5/04/2021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15179-AC94-443F-A32C-2C7336D8A17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945038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CEEB5-6B96-4966-A10B-D90A09DA6296}" type="datetimeFigureOut">
              <a:rPr lang="en-AU" smtClean="0"/>
              <a:t>5/04/2021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15179-AC94-443F-A32C-2C7336D8A17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059600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CEEB5-6B96-4966-A10B-D90A09DA6296}" type="datetimeFigureOut">
              <a:rPr lang="en-AU" smtClean="0"/>
              <a:t>5/04/2021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15179-AC94-443F-A32C-2C7336D8A17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540612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CEEB5-6B96-4966-A10B-D90A09DA6296}" type="datetimeFigureOut">
              <a:rPr lang="en-AU" smtClean="0"/>
              <a:t>5/04/2021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15179-AC94-443F-A32C-2C7336D8A17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171879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CEEB5-6B96-4966-A10B-D90A09DA6296}" type="datetimeFigureOut">
              <a:rPr lang="en-AU" smtClean="0"/>
              <a:t>5/04/2021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15179-AC94-443F-A32C-2C7336D8A17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598363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CEEB5-6B96-4966-A10B-D90A09DA6296}" type="datetimeFigureOut">
              <a:rPr lang="en-AU" smtClean="0"/>
              <a:t>5/04/2021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15179-AC94-443F-A32C-2C7336D8A17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03897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CEEB5-6B96-4966-A10B-D90A09DA6296}" type="datetimeFigureOut">
              <a:rPr lang="en-AU" smtClean="0"/>
              <a:t>5/04/2021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15179-AC94-443F-A32C-2C7336D8A17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35286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DCEEB5-6B96-4966-A10B-D90A09DA6296}" type="datetimeFigureOut">
              <a:rPr lang="en-AU" smtClean="0"/>
              <a:t>5/04/2021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D15179-AC94-443F-A32C-2C7336D8A17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314314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xZbcwi7SfZE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znnp-Ivj2ek" TargetMode="Externa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 smtClean="0"/>
              <a:t>Antibiotics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331205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30200" y="182940"/>
            <a:ext cx="116078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It is important to remember that </a:t>
            </a:r>
            <a:r>
              <a:rPr lang="en-AU" sz="2400" b="1" i="0" dirty="0" smtClean="0">
                <a:solidFill>
                  <a:srgbClr val="00B6EE"/>
                </a:solidFill>
                <a:effectLst/>
                <a:latin typeface="Arial" panose="020B0604020202020204" pitchFamily="34" charset="0"/>
              </a:rPr>
              <a:t>antibiotics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are only used to target </a:t>
            </a:r>
            <a:r>
              <a:rPr lang="en-AU" sz="2400" b="1" i="0" dirty="0" smtClean="0">
                <a:solidFill>
                  <a:srgbClr val="B81AE0"/>
                </a:solidFill>
                <a:effectLst/>
                <a:latin typeface="Arial" panose="020B0604020202020204" pitchFamily="34" charset="0"/>
              </a:rPr>
              <a:t>bacterial infections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They do not work on viruses because viruses have </a:t>
            </a:r>
            <a:r>
              <a:rPr lang="en-AU" sz="2400" b="1" i="0" dirty="0" smtClean="0">
                <a:solidFill>
                  <a:srgbClr val="009900"/>
                </a:solidFill>
                <a:effectLst/>
                <a:latin typeface="Arial" panose="020B0604020202020204" pitchFamily="34" charset="0"/>
              </a:rPr>
              <a:t>very different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structures and mechanisms for survival than bacteria.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This is why you will only be prescribed antibiotics for </a:t>
            </a:r>
            <a:r>
              <a:rPr lang="en-AU" sz="2400" b="1" i="0" dirty="0" smtClean="0">
                <a:solidFill>
                  <a:srgbClr val="B81AE0"/>
                </a:solidFill>
                <a:effectLst/>
                <a:latin typeface="Arial" panose="020B0604020202020204" pitchFamily="34" charset="0"/>
              </a:rPr>
              <a:t>bacterial infections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such as pneumonia, strep throat or bladder infections, but </a:t>
            </a:r>
            <a:r>
              <a:rPr lang="en-AU" sz="2400" b="1" i="0" dirty="0" smtClean="0">
                <a:solidFill>
                  <a:srgbClr val="FB6611"/>
                </a:solidFill>
                <a:effectLst/>
                <a:latin typeface="Arial" panose="020B0604020202020204" pitchFamily="34" charset="0"/>
              </a:rPr>
              <a:t>never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for viral infections like the cold or the flu.</a:t>
            </a:r>
            <a:endParaRPr lang="en-AU" sz="24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218" name="Picture 2" descr="https://www.educationperfect.com/media/content/German/1448581664.290471g/1448581669052-578016265170483-40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5275" y="3599260"/>
            <a:ext cx="3800475" cy="2686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54973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xZbcwi7SfZE"/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7255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74624"/>
            <a:ext cx="9376456" cy="6505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4294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412" y="298449"/>
            <a:ext cx="10072688" cy="6443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581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1762" y="274637"/>
            <a:ext cx="9355138" cy="6259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7415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1262" y="300037"/>
            <a:ext cx="9075738" cy="6418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2900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7637" y="201612"/>
            <a:ext cx="9440863" cy="6429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7272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9574" y="103187"/>
            <a:ext cx="8861425" cy="6589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5110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574" y="976312"/>
            <a:ext cx="11295403" cy="3836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760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44500" y="0"/>
            <a:ext cx="1137920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Antibiotic Resistance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Although antibiotics have </a:t>
            </a:r>
            <a:r>
              <a:rPr lang="en-AU" sz="2400" b="1" i="0" dirty="0" smtClean="0">
                <a:solidFill>
                  <a:srgbClr val="FB6611"/>
                </a:solidFill>
                <a:effectLst/>
                <a:latin typeface="Arial" panose="020B0604020202020204" pitchFamily="34" charset="0"/>
              </a:rPr>
              <a:t>prevented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millions of deaths from bacterial diseases, their </a:t>
            </a:r>
            <a:r>
              <a:rPr lang="en-AU" sz="2400" b="1" i="0" dirty="0" smtClean="0">
                <a:solidFill>
                  <a:srgbClr val="009900"/>
                </a:solidFill>
                <a:effectLst/>
                <a:latin typeface="Arial" panose="020B0604020202020204" pitchFamily="34" charset="0"/>
              </a:rPr>
              <a:t>overuse and misuse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has contributed to the serious problem of </a:t>
            </a:r>
            <a:r>
              <a:rPr lang="en-AU" sz="2400" b="1" i="0" dirty="0" smtClean="0">
                <a:solidFill>
                  <a:srgbClr val="B81AE0"/>
                </a:solidFill>
                <a:effectLst/>
                <a:latin typeface="Arial" panose="020B0604020202020204" pitchFamily="34" charset="0"/>
              </a:rPr>
              <a:t>antibiotic resistance.</a:t>
            </a:r>
            <a:endParaRPr lang="en-AU" sz="2400" b="0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1" i="0" dirty="0" smtClean="0">
                <a:solidFill>
                  <a:srgbClr val="B81AE0"/>
                </a:solidFill>
                <a:effectLst/>
                <a:latin typeface="Arial" panose="020B0604020202020204" pitchFamily="34" charset="0"/>
              </a:rPr>
              <a:t>Antibiotic resistance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occurs when some bacteria stop responding to antibiotics. This means that the antibiotic can </a:t>
            </a:r>
            <a:r>
              <a:rPr lang="en-AU" sz="2400" b="1" i="0" dirty="0" smtClean="0">
                <a:solidFill>
                  <a:srgbClr val="009900"/>
                </a:solidFill>
                <a:effectLst/>
                <a:latin typeface="Arial" panose="020B0604020202020204" pitchFamily="34" charset="0"/>
              </a:rPr>
              <a:t>no longer kill them, or inhibit their growth.</a:t>
            </a:r>
            <a:endParaRPr lang="en-AU" sz="2400" b="0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It occurs because bacteria have many strategies to </a:t>
            </a:r>
            <a:r>
              <a:rPr lang="en-AU" sz="2400" b="1" i="0" dirty="0" smtClean="0">
                <a:solidFill>
                  <a:srgbClr val="FB6611"/>
                </a:solidFill>
                <a:effectLst/>
                <a:latin typeface="Arial" panose="020B0604020202020204" pitchFamily="34" charset="0"/>
              </a:rPr>
              <a:t>rapidly adapt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to their environment in order to survive.</a:t>
            </a:r>
            <a:endParaRPr lang="en-AU" sz="24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242" name="Picture 2" descr="https://www.educationperfect.com/media/content/Science/1510692051.581741g/1510692050307-3946366831738465-optimis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9099" y="4135605"/>
            <a:ext cx="6162675" cy="2579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3549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850900" y="515035"/>
            <a:ext cx="101981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By the end of this lesson you should be able to answer the following questions:</a:t>
            </a:r>
            <a:endParaRPr lang="en-AU" sz="2400" b="1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9191011"/>
              </p:ext>
            </p:extLst>
          </p:nvPr>
        </p:nvGraphicFramePr>
        <p:xfrm>
          <a:off x="2692400" y="1623854"/>
          <a:ext cx="10515600" cy="1920240"/>
        </p:xfrm>
        <a:graphic>
          <a:graphicData uri="http://schemas.openxmlformats.org/drawingml/2006/table">
            <a:tbl>
              <a:tblPr/>
              <a:tblGrid>
                <a:gridCol w="1168400">
                  <a:extLst>
                    <a:ext uri="{9D8B030D-6E8A-4147-A177-3AD203B41FA5}">
                      <a16:colId xmlns:a16="http://schemas.microsoft.com/office/drawing/2014/main" val="2145321809"/>
                    </a:ext>
                  </a:extLst>
                </a:gridCol>
                <a:gridCol w="9347200">
                  <a:extLst>
                    <a:ext uri="{9D8B030D-6E8A-4147-A177-3AD203B41FA5}">
                      <a16:colId xmlns:a16="http://schemas.microsoft.com/office/drawing/2014/main" val="350843847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AU" sz="2400" b="1">
                          <a:effectLst/>
                          <a:latin typeface="KaTeX_Main"/>
                        </a:rPr>
                        <a:t>1</a:t>
                      </a:r>
                      <a:r>
                        <a:rPr lang="en-AU" sz="2400">
                          <a:effectLst/>
                          <a:latin typeface="KaTeX_Main"/>
                        </a:rPr>
                        <a:t>.</a:t>
                      </a:r>
                      <a:endParaRPr lang="en-AU" sz="2400">
                        <a:effectLst/>
                      </a:endParaRPr>
                    </a:p>
                  </a:txBody>
                  <a:tcPr marL="57150" marR="57150" marT="57150" marB="571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AU" sz="2400" b="1">
                          <a:solidFill>
                            <a:srgbClr val="64B131"/>
                          </a:solidFill>
                          <a:effectLst/>
                        </a:rPr>
                        <a:t>State</a:t>
                      </a:r>
                      <a:r>
                        <a:rPr lang="en-AU" sz="2400" b="1">
                          <a:effectLst/>
                        </a:rPr>
                        <a:t> what antibiotics are used to </a:t>
                      </a:r>
                      <a:r>
                        <a:rPr lang="en-AU" sz="2400" b="1">
                          <a:solidFill>
                            <a:srgbClr val="B81AE0"/>
                          </a:solidFill>
                          <a:effectLst/>
                        </a:rPr>
                        <a:t>treat.</a:t>
                      </a:r>
                      <a:endParaRPr lang="en-AU" sz="2400">
                        <a:effectLst/>
                      </a:endParaRPr>
                    </a:p>
                  </a:txBody>
                  <a:tcPr marL="57150" marR="57150" marT="57150" marB="571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80744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AU" sz="2400" b="1">
                          <a:effectLst/>
                          <a:latin typeface="KaTeX_Main"/>
                        </a:rPr>
                        <a:t>2</a:t>
                      </a:r>
                      <a:r>
                        <a:rPr lang="en-AU" sz="2400">
                          <a:effectLst/>
                          <a:latin typeface="KaTeX_Main"/>
                        </a:rPr>
                        <a:t>.</a:t>
                      </a:r>
                      <a:endParaRPr lang="en-AU" sz="2400">
                        <a:effectLst/>
                      </a:endParaRPr>
                    </a:p>
                  </a:txBody>
                  <a:tcPr marL="57150" marR="57150" marT="57150" marB="571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AU" sz="2400" b="1">
                          <a:solidFill>
                            <a:srgbClr val="64B131"/>
                          </a:solidFill>
                          <a:effectLst/>
                        </a:rPr>
                        <a:t>Recall</a:t>
                      </a:r>
                      <a:r>
                        <a:rPr lang="en-AU" sz="2400" b="1">
                          <a:effectLst/>
                        </a:rPr>
                        <a:t> how antibiotics were </a:t>
                      </a:r>
                      <a:r>
                        <a:rPr lang="en-AU" sz="2400" b="1">
                          <a:solidFill>
                            <a:srgbClr val="009900"/>
                          </a:solidFill>
                          <a:effectLst/>
                        </a:rPr>
                        <a:t>discovered.</a:t>
                      </a:r>
                      <a:endParaRPr lang="en-AU" sz="2400">
                        <a:effectLst/>
                      </a:endParaRPr>
                    </a:p>
                  </a:txBody>
                  <a:tcPr marL="57150" marR="57150" marT="57150" marB="571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34776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AU" sz="2400" b="1">
                          <a:effectLst/>
                          <a:latin typeface="KaTeX_Main"/>
                        </a:rPr>
                        <a:t>3</a:t>
                      </a:r>
                      <a:r>
                        <a:rPr lang="en-AU" sz="2400">
                          <a:effectLst/>
                          <a:latin typeface="KaTeX_Main"/>
                        </a:rPr>
                        <a:t>.</a:t>
                      </a:r>
                      <a:endParaRPr lang="en-AU" sz="2400">
                        <a:effectLst/>
                      </a:endParaRPr>
                    </a:p>
                  </a:txBody>
                  <a:tcPr marL="57150" marR="57150" marT="57150" marB="571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AU" sz="2400" b="1" dirty="0">
                          <a:solidFill>
                            <a:srgbClr val="64B131"/>
                          </a:solidFill>
                          <a:effectLst/>
                        </a:rPr>
                        <a:t>Explain</a:t>
                      </a:r>
                      <a:r>
                        <a:rPr lang="en-AU" sz="2400" b="1" dirty="0">
                          <a:effectLst/>
                        </a:rPr>
                        <a:t> how antibiotics </a:t>
                      </a:r>
                      <a:r>
                        <a:rPr lang="en-AU" sz="2400" b="1" dirty="0">
                          <a:solidFill>
                            <a:srgbClr val="0000FF"/>
                          </a:solidFill>
                          <a:effectLst/>
                        </a:rPr>
                        <a:t>target and kill</a:t>
                      </a:r>
                      <a:r>
                        <a:rPr lang="en-AU" sz="2400" b="1" dirty="0">
                          <a:effectLst/>
                        </a:rPr>
                        <a:t> bacteria.</a:t>
                      </a:r>
                      <a:endParaRPr lang="en-AU" sz="2400" dirty="0">
                        <a:effectLst/>
                      </a:endParaRPr>
                    </a:p>
                  </a:txBody>
                  <a:tcPr marL="57150" marR="57150" marT="57150" marB="571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413279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AU" sz="2400" b="1">
                          <a:effectLst/>
                          <a:latin typeface="KaTeX_Main"/>
                        </a:rPr>
                        <a:t>4</a:t>
                      </a:r>
                      <a:r>
                        <a:rPr lang="en-AU" sz="2400">
                          <a:effectLst/>
                          <a:latin typeface="KaTeX_Main"/>
                        </a:rPr>
                        <a:t>.</a:t>
                      </a:r>
                      <a:endParaRPr lang="en-AU" sz="2400">
                        <a:effectLst/>
                      </a:endParaRPr>
                    </a:p>
                  </a:txBody>
                  <a:tcPr marL="57150" marR="57150" marT="57150" marB="571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AU" sz="2400" b="1" dirty="0">
                          <a:solidFill>
                            <a:srgbClr val="64B131"/>
                          </a:solidFill>
                          <a:effectLst/>
                        </a:rPr>
                        <a:t>Explain</a:t>
                      </a:r>
                      <a:r>
                        <a:rPr lang="en-AU" sz="2400" b="1" dirty="0">
                          <a:effectLst/>
                        </a:rPr>
                        <a:t> what </a:t>
                      </a:r>
                      <a:r>
                        <a:rPr lang="en-AU" sz="2400" b="1" dirty="0">
                          <a:solidFill>
                            <a:srgbClr val="FB6611"/>
                          </a:solidFill>
                          <a:effectLst/>
                        </a:rPr>
                        <a:t>antibiotic resistance</a:t>
                      </a:r>
                      <a:r>
                        <a:rPr lang="en-AU" sz="2400" b="1" dirty="0">
                          <a:effectLst/>
                        </a:rPr>
                        <a:t> is.</a:t>
                      </a:r>
                      <a:endParaRPr lang="en-AU" sz="2400" dirty="0">
                        <a:effectLst/>
                      </a:endParaRPr>
                    </a:p>
                  </a:txBody>
                  <a:tcPr marL="57150" marR="57150" marT="57150" marB="571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974762"/>
                  </a:ext>
                </a:extLst>
              </a:tr>
            </a:tbl>
          </a:graphicData>
        </a:graphic>
      </p:graphicFrame>
      <p:pic>
        <p:nvPicPr>
          <p:cNvPr id="1027" name="Picture 3" descr="https://www.educationperfect.com/Images/Content/French/1353468356133-4654299-optimise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7375" y="4184650"/>
            <a:ext cx="3810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1723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52400" y="78939"/>
            <a:ext cx="118745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Bacteria can develop resistance in two ways - by </a:t>
            </a:r>
            <a:r>
              <a:rPr lang="en-AU" sz="2400" b="1" i="0" dirty="0" smtClean="0">
                <a:solidFill>
                  <a:srgbClr val="FB6611"/>
                </a:solidFill>
                <a:effectLst/>
                <a:latin typeface="Arial" panose="020B0604020202020204" pitchFamily="34" charset="0"/>
              </a:rPr>
              <a:t>genetic mutation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or by </a:t>
            </a:r>
            <a:r>
              <a:rPr lang="en-AU" sz="2400" b="1" i="0" dirty="0" smtClean="0">
                <a:solidFill>
                  <a:srgbClr val="0000FF"/>
                </a:solidFill>
                <a:effectLst/>
                <a:latin typeface="Arial" panose="020B0604020202020204" pitchFamily="34" charset="0"/>
              </a:rPr>
              <a:t>getting resistance from another bacterium.</a:t>
            </a:r>
            <a:endParaRPr lang="en-AU" sz="2400" b="1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In a population of bacteria, some of them may develop </a:t>
            </a:r>
            <a:r>
              <a:rPr lang="en-AU" sz="2400" b="1" i="0" dirty="0" smtClean="0">
                <a:solidFill>
                  <a:srgbClr val="FB6611"/>
                </a:solidFill>
                <a:effectLst/>
                <a:latin typeface="Arial" panose="020B0604020202020204" pitchFamily="34" charset="0"/>
              </a:rPr>
              <a:t>genetic mutations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that allow them to </a:t>
            </a:r>
            <a:r>
              <a:rPr lang="en-AU" sz="2400" b="1" i="0" dirty="0" smtClean="0">
                <a:solidFill>
                  <a:srgbClr val="0000FF"/>
                </a:solidFill>
                <a:effectLst/>
                <a:latin typeface="Arial" panose="020B0604020202020204" pitchFamily="34" charset="0"/>
              </a:rPr>
              <a:t>survive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the application of an antibiotic. The bacteria that don't have this mutation </a:t>
            </a:r>
            <a:r>
              <a:rPr lang="en-AU" sz="2400" b="1" i="0" dirty="0" smtClean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die,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leaving only the </a:t>
            </a:r>
            <a:r>
              <a:rPr lang="en-AU" sz="2400" b="1" i="0" dirty="0" smtClean="0">
                <a:solidFill>
                  <a:srgbClr val="B81AE0"/>
                </a:solidFill>
                <a:effectLst/>
                <a:latin typeface="Arial" panose="020B0604020202020204" pitchFamily="34" charset="0"/>
              </a:rPr>
              <a:t>resistant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bacteria behind.</a:t>
            </a:r>
            <a:endParaRPr lang="en-AU" sz="24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1266" name="Picture 2" descr="https://www.educationperfect.com/media/content/Science/1510695817.38361g/1510695816517-3946366831738465-80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5775" y="2519362"/>
            <a:ext cx="7610475" cy="2000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698500" y="4973935"/>
            <a:ext cx="109601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2400" b="0" i="1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Most bacteria are not resistant to the antibiotic (purple). One bacterium (pink) has developed a genetic mutation making it resistant, so it is not killed by the antibiotic.</a:t>
            </a:r>
            <a:endParaRPr lang="en-AU" sz="2400" dirty="0"/>
          </a:p>
        </p:txBody>
      </p:sp>
    </p:spTree>
    <p:extLst>
      <p:ext uri="{BB962C8B-B14F-4D97-AF65-F5344CB8AC3E}">
        <p14:creationId xmlns:p14="http://schemas.microsoft.com/office/powerpoint/2010/main" val="14700937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17500" y="94040"/>
            <a:ext cx="110871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Bacteria that develop resistance go on to reproduce and produce more antibiotic resistant bacteria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The resistant bacteria then have more </a:t>
            </a:r>
            <a:r>
              <a:rPr lang="en-AU" sz="2400" b="1" i="0" dirty="0" smtClean="0">
                <a:solidFill>
                  <a:srgbClr val="009900"/>
                </a:solidFill>
                <a:effectLst/>
                <a:latin typeface="Arial" panose="020B0604020202020204" pitchFamily="34" charset="0"/>
              </a:rPr>
              <a:t>room and resources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to </a:t>
            </a:r>
            <a:r>
              <a:rPr lang="en-AU" sz="2400" b="1" i="0" dirty="0" smtClean="0">
                <a:solidFill>
                  <a:srgbClr val="0000FF"/>
                </a:solidFill>
                <a:effectLst/>
                <a:latin typeface="Arial" panose="020B0604020202020204" pitchFamily="34" charset="0"/>
              </a:rPr>
              <a:t>rapidly reproduce,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forming a new generation in which nearly all the bacteria will be </a:t>
            </a:r>
            <a:r>
              <a:rPr lang="en-AU" sz="2400" b="1" i="0" dirty="0" smtClean="0">
                <a:solidFill>
                  <a:srgbClr val="B81AE0"/>
                </a:solidFill>
                <a:effectLst/>
                <a:latin typeface="Arial" panose="020B0604020202020204" pitchFamily="34" charset="0"/>
              </a:rPr>
              <a:t>resistant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to the antibiotic.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Over time, the resistant genes increase in the population, forming </a:t>
            </a:r>
            <a:r>
              <a:rPr lang="en-AU" sz="2400" b="1" i="0" dirty="0" smtClean="0">
                <a:solidFill>
                  <a:srgbClr val="FB6611"/>
                </a:solidFill>
                <a:effectLst/>
                <a:latin typeface="Arial" panose="020B0604020202020204" pitchFamily="34" charset="0"/>
              </a:rPr>
              <a:t>entire strains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of bacteria that are resistant to the antibiotic.</a:t>
            </a:r>
            <a:endParaRPr lang="en-AU" sz="24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2290" name="Picture 2" descr="https://www.educationperfect.com/media/content/Science/1510696759.41031g/1510696758960-3946366831738465-optimis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4925" y="3937000"/>
            <a:ext cx="657225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88925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19100" y="534938"/>
            <a:ext cx="113665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This is </a:t>
            </a:r>
            <a:r>
              <a:rPr lang="en-AU" sz="2400" b="1" i="0" dirty="0" smtClean="0">
                <a:solidFill>
                  <a:srgbClr val="FB6611"/>
                </a:solidFill>
                <a:effectLst/>
                <a:latin typeface="Arial" panose="020B0604020202020204" pitchFamily="34" charset="0"/>
              </a:rPr>
              <a:t>very bad news,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because it takes a long time to develop new antibiotics, and by the time we do the bacteria may quickly become </a:t>
            </a:r>
            <a:r>
              <a:rPr lang="en-AU" sz="2400" b="1" i="0" dirty="0" smtClean="0">
                <a:solidFill>
                  <a:srgbClr val="B81AE0"/>
                </a:solidFill>
                <a:effectLst/>
                <a:latin typeface="Arial" panose="020B0604020202020204" pitchFamily="34" charset="0"/>
              </a:rPr>
              <a:t>resistant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to them anyway!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It means that for some diseases we are back to the old days where the only way of treating them is to </a:t>
            </a:r>
            <a:r>
              <a:rPr lang="en-AU" sz="2400" b="1" i="0" dirty="0" smtClean="0">
                <a:solidFill>
                  <a:srgbClr val="0000FF"/>
                </a:solidFill>
                <a:effectLst/>
                <a:latin typeface="Arial" panose="020B0604020202020204" pitchFamily="34" charset="0"/>
              </a:rPr>
              <a:t>wait and see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if the body is able to fight it off, or </a:t>
            </a:r>
            <a:r>
              <a:rPr lang="en-AU" sz="2400" b="1" i="0" dirty="0" smtClean="0">
                <a:solidFill>
                  <a:srgbClr val="009900"/>
                </a:solidFill>
                <a:effectLst/>
                <a:latin typeface="Arial" panose="020B0604020202020204" pitchFamily="34" charset="0"/>
              </a:rPr>
              <a:t>remove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the infected part of the body.</a:t>
            </a:r>
            <a:endParaRPr lang="en-AU" sz="24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314" name="Picture 2" descr="https://www.educationperfect.com/media/content/German/1470873865.055271g/1470873878988-1253387606883611-40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7350" y="3825875"/>
            <a:ext cx="3810000" cy="259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08914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20700" y="282139"/>
            <a:ext cx="1156970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An example of an </a:t>
            </a:r>
            <a:r>
              <a:rPr lang="en-AU" sz="2400" b="1" i="0" dirty="0" smtClean="0">
                <a:solidFill>
                  <a:srgbClr val="B81AE0"/>
                </a:solidFill>
                <a:effectLst/>
                <a:latin typeface="Arial" panose="020B0604020202020204" pitchFamily="34" charset="0"/>
              </a:rPr>
              <a:t>antibiotic resistant bacterium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is </a:t>
            </a:r>
            <a:r>
              <a:rPr lang="en-AU" sz="2400" b="1" i="1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methicillin-resistant Staphylococcus aureus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, or </a:t>
            </a:r>
            <a:r>
              <a:rPr lang="en-AU" sz="2400" b="1" i="0" dirty="0" smtClean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MRSA.</a:t>
            </a:r>
            <a:endParaRPr lang="en-AU" sz="2400" b="1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MRSA </a:t>
            </a:r>
            <a:r>
              <a:rPr lang="en-AU" sz="2400" b="1" i="0" dirty="0" smtClean="0">
                <a:solidFill>
                  <a:srgbClr val="0000FF"/>
                </a:solidFill>
                <a:effectLst/>
                <a:latin typeface="Arial" panose="020B0604020202020204" pitchFamily="34" charset="0"/>
              </a:rPr>
              <a:t>cannot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be treated with traditional antibiotics, and therefore it is much more </a:t>
            </a:r>
            <a:r>
              <a:rPr lang="en-AU" sz="2400" b="1" i="0" dirty="0" smtClean="0">
                <a:solidFill>
                  <a:srgbClr val="009900"/>
                </a:solidFill>
                <a:effectLst/>
                <a:latin typeface="Arial" panose="020B0604020202020204" pitchFamily="34" charset="0"/>
              </a:rPr>
              <a:t>dangerous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than other bacterial infections. MRSA infections can be very serious and even fatal, especially because they usually occur in hospitals where people are more vulnerable to infection.</a:t>
            </a:r>
            <a:endParaRPr lang="en-AU" sz="24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4338" name="Picture 2" descr="https://www.educationperfect.com/Images/Content/Science/1370988683272-7663808-optimis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0775" y="3048000"/>
            <a:ext cx="2543175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64950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60400" y="650439"/>
            <a:ext cx="1111250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There are some ways you can help </a:t>
            </a:r>
            <a:r>
              <a:rPr lang="en-AU" sz="2400" b="1" i="0" dirty="0" smtClean="0">
                <a:solidFill>
                  <a:srgbClr val="00B6EE"/>
                </a:solidFill>
                <a:effectLst/>
                <a:latin typeface="Arial" panose="020B0604020202020204" pitchFamily="34" charset="0"/>
              </a:rPr>
              <a:t>reduce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the chances of </a:t>
            </a:r>
            <a:r>
              <a:rPr lang="en-AU" sz="2400" b="1" i="0" dirty="0" smtClean="0">
                <a:solidFill>
                  <a:srgbClr val="B81AE0"/>
                </a:solidFill>
                <a:effectLst/>
                <a:latin typeface="Arial" panose="020B0604020202020204" pitchFamily="34" charset="0"/>
              </a:rPr>
              <a:t>antibiotic resistant bacteria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developing.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Firstly, </a:t>
            </a:r>
            <a:r>
              <a:rPr lang="en-AU" sz="2400" b="1" i="0" dirty="0" smtClean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only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take antibiotics when you </a:t>
            </a:r>
            <a:r>
              <a:rPr lang="en-AU" sz="2400" b="1" i="0" dirty="0" smtClean="0">
                <a:solidFill>
                  <a:srgbClr val="0000FF"/>
                </a:solidFill>
                <a:effectLst/>
                <a:latin typeface="Arial" panose="020B0604020202020204" pitchFamily="34" charset="0"/>
              </a:rPr>
              <a:t>really need them.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Never take them unless your doctor has </a:t>
            </a:r>
            <a:r>
              <a:rPr lang="en-AU" sz="2400" b="1" i="0" dirty="0" smtClean="0">
                <a:solidFill>
                  <a:srgbClr val="0000FF"/>
                </a:solidFill>
                <a:effectLst/>
                <a:latin typeface="Arial" panose="020B0604020202020204" pitchFamily="34" charset="0"/>
              </a:rPr>
              <a:t>prescribed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them to you.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Your </a:t>
            </a:r>
            <a:r>
              <a:rPr lang="en-AU" sz="2400" b="1" i="0" dirty="0" smtClean="0">
                <a:solidFill>
                  <a:srgbClr val="009900"/>
                </a:solidFill>
                <a:effectLst/>
                <a:latin typeface="Arial" panose="020B0604020202020204" pitchFamily="34" charset="0"/>
              </a:rPr>
              <a:t>doctor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will know whether or not the disease you have requires antibiotic treatment.</a:t>
            </a:r>
            <a:endParaRPr lang="en-AU" sz="24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5362" name="Picture 2" descr="https://www.educationperfect.com/media/content/Science/1463552664.229221g/1463552669287-3259664126934213-optimise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2175" y="3697427"/>
            <a:ext cx="4762500" cy="3143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51687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77800" y="395238"/>
            <a:ext cx="1172210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You should also take your antibiotics </a:t>
            </a:r>
            <a:r>
              <a:rPr lang="en-AU" sz="2400" b="1" i="0" dirty="0" smtClean="0">
                <a:solidFill>
                  <a:srgbClr val="009900"/>
                </a:solidFill>
                <a:effectLst/>
                <a:latin typeface="Arial" panose="020B0604020202020204" pitchFamily="34" charset="0"/>
              </a:rPr>
              <a:t>exactly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as your doctor prescribes them.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Do </a:t>
            </a:r>
            <a:r>
              <a:rPr lang="en-AU" sz="2400" b="1" i="0" dirty="0" smtClean="0">
                <a:solidFill>
                  <a:srgbClr val="FB6611"/>
                </a:solidFill>
                <a:effectLst/>
                <a:latin typeface="Arial" panose="020B0604020202020204" pitchFamily="34" charset="0"/>
              </a:rPr>
              <a:t>not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skip any doses, and complete the </a:t>
            </a:r>
            <a:r>
              <a:rPr lang="en-AU" sz="2400" b="1" i="0" dirty="0" smtClean="0">
                <a:solidFill>
                  <a:srgbClr val="0000FF"/>
                </a:solidFill>
                <a:effectLst/>
                <a:latin typeface="Arial" panose="020B0604020202020204" pitchFamily="34" charset="0"/>
              </a:rPr>
              <a:t>full course of treatment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even if you begin to feel better.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If you stop taking the antibiotics too early, it can promote the growth of </a:t>
            </a:r>
            <a:r>
              <a:rPr lang="en-AU" sz="2400" b="1" i="0" dirty="0" smtClean="0">
                <a:solidFill>
                  <a:srgbClr val="B81AE0"/>
                </a:solidFill>
                <a:effectLst/>
                <a:latin typeface="Arial" panose="020B0604020202020204" pitchFamily="34" charset="0"/>
              </a:rPr>
              <a:t>antibiotic resistant bacteria.</a:t>
            </a:r>
            <a:endParaRPr lang="en-AU" sz="24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6386" name="Picture 2" descr="https://www.educationperfect.com/media/content/Science/1455483530.54081g/1455483530809-725154263502791-optimise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3325812"/>
            <a:ext cx="4762500" cy="3133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37017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znnp-Ivj2ek"/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4108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474" y="0"/>
            <a:ext cx="8848725" cy="6840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8236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4637" y="200025"/>
            <a:ext cx="6562725" cy="645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2575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2237" y="347662"/>
            <a:ext cx="9288463" cy="6243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4434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27000" y="373440"/>
            <a:ext cx="1168400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400" b="1" i="0" dirty="0" smtClean="0">
                <a:solidFill>
                  <a:srgbClr val="00B6EE"/>
                </a:solidFill>
                <a:effectLst/>
                <a:latin typeface="Arial" panose="020B0604020202020204" pitchFamily="34" charset="0"/>
              </a:rPr>
              <a:t>Antibiotics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are a type of medicine that can </a:t>
            </a:r>
            <a:r>
              <a:rPr lang="en-AU" sz="2400" b="1" i="0" dirty="0" smtClean="0">
                <a:solidFill>
                  <a:srgbClr val="FB6611"/>
                </a:solidFill>
                <a:effectLst/>
                <a:latin typeface="Arial" panose="020B0604020202020204" pitchFamily="34" charset="0"/>
              </a:rPr>
              <a:t>stop the growth of, or kill bacteria.</a:t>
            </a:r>
            <a:endParaRPr lang="en-AU" sz="2400" b="1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This means they can be used to 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treat diseases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caused by bacteria.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0" i="1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"Antibiotic"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literally means </a:t>
            </a:r>
            <a:r>
              <a:rPr lang="en-AU" sz="2400" b="0" i="1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"life-killing."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AU" sz="2400" b="1" i="0" dirty="0" smtClean="0">
                <a:solidFill>
                  <a:srgbClr val="0000FF"/>
                </a:solidFill>
                <a:effectLst/>
                <a:latin typeface="Arial" panose="020B0604020202020204" pitchFamily="34" charset="0"/>
              </a:rPr>
              <a:t>Bacteria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are </a:t>
            </a:r>
            <a:r>
              <a:rPr lang="en-AU" sz="2400" b="1" i="0" dirty="0" smtClean="0">
                <a:solidFill>
                  <a:srgbClr val="0000FF"/>
                </a:solidFill>
                <a:effectLst/>
                <a:latin typeface="Arial" panose="020B0604020202020204" pitchFamily="34" charset="0"/>
              </a:rPr>
              <a:t>alive,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so antibiotics can kill them. However, </a:t>
            </a:r>
            <a:r>
              <a:rPr lang="en-AU" sz="2400" b="1" i="0" dirty="0" smtClean="0">
                <a:solidFill>
                  <a:srgbClr val="009900"/>
                </a:solidFill>
                <a:effectLst/>
                <a:latin typeface="Arial" panose="020B0604020202020204" pitchFamily="34" charset="0"/>
              </a:rPr>
              <a:t>viruses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are </a:t>
            </a:r>
            <a:r>
              <a:rPr lang="en-AU" sz="2400" b="1" i="0" dirty="0" smtClean="0">
                <a:solidFill>
                  <a:srgbClr val="009900"/>
                </a:solidFill>
                <a:effectLst/>
                <a:latin typeface="Arial" panose="020B0604020202020204" pitchFamily="34" charset="0"/>
              </a:rPr>
              <a:t>not alive.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Antibiotics </a:t>
            </a:r>
            <a:r>
              <a:rPr lang="en-AU" sz="2400" b="1" i="0" dirty="0" smtClean="0">
                <a:solidFill>
                  <a:srgbClr val="009900"/>
                </a:solidFill>
                <a:effectLst/>
                <a:latin typeface="Arial" panose="020B0604020202020204" pitchFamily="34" charset="0"/>
              </a:rPr>
              <a:t>cannot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be used to treat diseases caused by viruses like the cold and the flu.</a:t>
            </a:r>
            <a:endParaRPr lang="en-AU" sz="24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050" name="Picture 2" descr="https://www.educationperfect.com/media/content/Science/1510110306.853751g/1510110301569-1950401114518059-optimis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075" y="3051096"/>
            <a:ext cx="3619500" cy="3524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www.educationperfect.com/media/content/Science/1509595036.988891g/1509595031285-2041516148914923-40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7175" y="3884613"/>
            <a:ext cx="381000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26581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4362" y="0"/>
            <a:ext cx="7666038" cy="6765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2888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624" y="839787"/>
            <a:ext cx="11601345" cy="3871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3123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587" y="1238250"/>
            <a:ext cx="11577732" cy="385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9767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862" y="304800"/>
            <a:ext cx="9621838" cy="6429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4902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57200" y="396439"/>
            <a:ext cx="1135380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Before antibiotics were discovered, there was </a:t>
            </a:r>
            <a:r>
              <a:rPr lang="en-AU" sz="2400" b="1" i="0" dirty="0" smtClean="0">
                <a:solidFill>
                  <a:srgbClr val="FB6611"/>
                </a:solidFill>
                <a:effectLst/>
                <a:latin typeface="Arial" panose="020B0604020202020204" pitchFamily="34" charset="0"/>
              </a:rPr>
              <a:t>no way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to treat bacterial infections.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You had two choices: </a:t>
            </a:r>
            <a:r>
              <a:rPr lang="en-AU" sz="2400" b="1" i="0" dirty="0" smtClean="0">
                <a:solidFill>
                  <a:srgbClr val="0000FF"/>
                </a:solidFill>
                <a:effectLst/>
                <a:latin typeface="Arial" panose="020B0604020202020204" pitchFamily="34" charset="0"/>
              </a:rPr>
              <a:t>wait and see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if your body could fight off the infection; or </a:t>
            </a:r>
            <a:r>
              <a:rPr lang="en-AU" sz="2400" b="1" i="0" dirty="0" smtClean="0">
                <a:solidFill>
                  <a:srgbClr val="B81AE0"/>
                </a:solidFill>
                <a:effectLst/>
                <a:latin typeface="Arial" panose="020B0604020202020204" pitchFamily="34" charset="0"/>
              </a:rPr>
              <a:t>cut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the infection off your body.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This meant that even if you got a tiny paper cut on your finger and it became infected, </a:t>
            </a:r>
            <a:r>
              <a:rPr lang="en-AU" sz="2400" b="1" i="0" dirty="0" smtClean="0">
                <a:solidFill>
                  <a:srgbClr val="00B6EE"/>
                </a:solidFill>
                <a:effectLst/>
                <a:latin typeface="Arial" panose="020B0604020202020204" pitchFamily="34" charset="0"/>
              </a:rPr>
              <a:t>you might lose your finger!</a:t>
            </a:r>
            <a:endParaRPr lang="en-AU" sz="24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074" name="Picture 2" descr="https://www.educationperfect.com/media/content/German/1450125282.923461g/1450125310708-2119591974486196-optimis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0275" y="3236913"/>
            <a:ext cx="3448050" cy="318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65983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85800" y="600839"/>
            <a:ext cx="1092200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Antibiotics were first discovered in 1928 by </a:t>
            </a:r>
            <a:r>
              <a:rPr lang="en-AU" sz="2400" b="1" i="0" dirty="0" smtClean="0">
                <a:solidFill>
                  <a:srgbClr val="B81AE0"/>
                </a:solidFill>
                <a:effectLst/>
                <a:latin typeface="Arial" panose="020B0604020202020204" pitchFamily="34" charset="0"/>
              </a:rPr>
              <a:t>Alexander Fleming.</a:t>
            </a:r>
            <a:endParaRPr lang="en-AU" sz="2400" b="1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He discovered them </a:t>
            </a:r>
            <a:r>
              <a:rPr lang="en-AU" sz="2400" b="1" i="0" dirty="0" smtClean="0">
                <a:solidFill>
                  <a:srgbClr val="0000FF"/>
                </a:solidFill>
                <a:effectLst/>
                <a:latin typeface="Arial" panose="020B0604020202020204" pitchFamily="34" charset="0"/>
              </a:rPr>
              <a:t>accidentally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when a petri dish he had been growing </a:t>
            </a:r>
            <a:r>
              <a:rPr lang="en-AU" sz="2400" b="0" i="1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Staphylococcus aureus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bacteria on became contaminated with </a:t>
            </a:r>
            <a:r>
              <a:rPr lang="en-AU" sz="2400" b="1" i="0" dirty="0" smtClean="0">
                <a:solidFill>
                  <a:srgbClr val="0000FF"/>
                </a:solidFill>
                <a:effectLst/>
                <a:latin typeface="Arial" panose="020B0604020202020204" pitchFamily="34" charset="0"/>
              </a:rPr>
              <a:t>mould.</a:t>
            </a:r>
            <a:endParaRPr lang="en-AU" sz="2400" b="0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He noticed that the bacteria around the mould had been </a:t>
            </a:r>
            <a:r>
              <a:rPr lang="en-AU" sz="2400" b="1" i="0" dirty="0" smtClean="0">
                <a:solidFill>
                  <a:srgbClr val="009900"/>
                </a:solidFill>
                <a:effectLst/>
                <a:latin typeface="Arial" panose="020B0604020202020204" pitchFamily="34" charset="0"/>
              </a:rPr>
              <a:t>killed,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thus leading to the discovery of </a:t>
            </a:r>
            <a:r>
              <a:rPr lang="en-AU" sz="2400" b="1" i="0" dirty="0" smtClean="0">
                <a:solidFill>
                  <a:srgbClr val="009900"/>
                </a:solidFill>
                <a:effectLst/>
                <a:latin typeface="Arial" panose="020B0604020202020204" pitchFamily="34" charset="0"/>
              </a:rPr>
              <a:t>penicillin,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the first antibiotic!</a:t>
            </a:r>
            <a:endParaRPr lang="en-AU" sz="24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098" name="Picture 2" descr="https://www.educationperfect.com/media/content/German/1470873986.880761g/1470874001681-1253387606883611-optimise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9175" y="3567113"/>
            <a:ext cx="4762500" cy="318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10294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42900" y="664339"/>
            <a:ext cx="1148080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How Antibiotics Work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Antibiotics work by targeting specific regions on the bacteria which will </a:t>
            </a:r>
            <a:r>
              <a:rPr lang="en-AU" sz="2400" b="1" i="0" dirty="0" smtClean="0">
                <a:solidFill>
                  <a:srgbClr val="FB6611"/>
                </a:solidFill>
                <a:effectLst/>
                <a:latin typeface="Arial" panose="020B0604020202020204" pitchFamily="34" charset="0"/>
              </a:rPr>
              <a:t>kill or slow the growth of bacterial cells,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while leaving our own body cells </a:t>
            </a:r>
            <a:r>
              <a:rPr lang="en-AU" sz="2400" b="1" i="0" dirty="0" smtClean="0">
                <a:solidFill>
                  <a:srgbClr val="0000FF"/>
                </a:solidFill>
                <a:effectLst/>
                <a:latin typeface="Arial" panose="020B0604020202020204" pitchFamily="34" charset="0"/>
              </a:rPr>
              <a:t>unharmed.</a:t>
            </a:r>
            <a:endParaRPr lang="en-AU" sz="2400" b="0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These specific structures or processes are </a:t>
            </a:r>
            <a:r>
              <a:rPr lang="en-AU" sz="2400" b="1" i="1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only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found in </a:t>
            </a:r>
            <a:r>
              <a:rPr lang="en-AU" sz="2400" b="1" i="0" dirty="0" smtClean="0">
                <a:solidFill>
                  <a:srgbClr val="B81AE0"/>
                </a:solidFill>
                <a:effectLst/>
                <a:latin typeface="Arial" panose="020B0604020202020204" pitchFamily="34" charset="0"/>
              </a:rPr>
              <a:t>bacteria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and </a:t>
            </a:r>
            <a:r>
              <a:rPr lang="en-AU" sz="2400" b="1" i="1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not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in human cells. This means that antibiotics will </a:t>
            </a:r>
            <a:r>
              <a:rPr lang="en-AU" sz="2400" b="1" i="0" dirty="0" smtClean="0">
                <a:solidFill>
                  <a:srgbClr val="009900"/>
                </a:solidFill>
                <a:effectLst/>
                <a:latin typeface="Arial" panose="020B0604020202020204" pitchFamily="34" charset="0"/>
              </a:rPr>
              <a:t>only target bacteria,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and not our body cells.</a:t>
            </a:r>
            <a:endParaRPr lang="en-AU" sz="24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122" name="Picture 2" descr="https://www.educationperfect.com/media/content/Science/1455483530.54081g/1455483530809-725154263502791-optimise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3775" y="3724275"/>
            <a:ext cx="4762500" cy="3133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7960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04800" y="383739"/>
            <a:ext cx="1143000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Penicillin prevents the bacterial cell wall from assembling.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For example, </a:t>
            </a:r>
            <a:r>
              <a:rPr lang="en-AU" sz="2400" b="1" i="0" dirty="0" smtClean="0">
                <a:solidFill>
                  <a:srgbClr val="00B6EE"/>
                </a:solidFill>
                <a:effectLst/>
                <a:latin typeface="Arial" panose="020B0604020202020204" pitchFamily="34" charset="0"/>
              </a:rPr>
              <a:t>penicillin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prevents the proper assembly of part of the </a:t>
            </a:r>
            <a:r>
              <a:rPr lang="en-AU" sz="2400" b="1" i="0" dirty="0" smtClean="0">
                <a:solidFill>
                  <a:srgbClr val="B81AE0"/>
                </a:solidFill>
                <a:effectLst/>
                <a:latin typeface="Arial" panose="020B0604020202020204" pitchFamily="34" charset="0"/>
              </a:rPr>
              <a:t>bacterial cell wall.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This causes the bacterial cell to </a:t>
            </a:r>
            <a:r>
              <a:rPr lang="en-AU" sz="2400" b="1" i="0" dirty="0" smtClean="0">
                <a:solidFill>
                  <a:srgbClr val="FB6611"/>
                </a:solidFill>
                <a:effectLst/>
                <a:latin typeface="Arial" panose="020B0604020202020204" pitchFamily="34" charset="0"/>
              </a:rPr>
              <a:t>burst and die,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because its cell wall is so weak.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However, human cells </a:t>
            </a:r>
            <a:r>
              <a:rPr lang="en-AU" sz="2400" b="1" i="1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do not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have cell walls, so penicillin </a:t>
            </a:r>
            <a:r>
              <a:rPr lang="en-AU" sz="2400" b="1" i="0" dirty="0" smtClean="0">
                <a:solidFill>
                  <a:srgbClr val="009900"/>
                </a:solidFill>
                <a:effectLst/>
                <a:latin typeface="Arial" panose="020B0604020202020204" pitchFamily="34" charset="0"/>
              </a:rPr>
              <a:t>does not affect them.</a:t>
            </a:r>
            <a:endParaRPr lang="en-AU" sz="24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146" name="Picture 2" descr="https://www.educationperfect.com/media/content/German/1470884804.929511g/1470884819999-1017707432822060-4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9275" y="3630613"/>
            <a:ext cx="3810000" cy="2543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55882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35000" y="394038"/>
            <a:ext cx="114554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400" b="1" i="0" dirty="0" smtClean="0">
                <a:solidFill>
                  <a:srgbClr val="00B6EE"/>
                </a:solidFill>
                <a:effectLst/>
                <a:latin typeface="Arial" panose="020B0604020202020204" pitchFamily="34" charset="0"/>
              </a:rPr>
              <a:t>Other antibiotics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like tetracycline </a:t>
            </a:r>
            <a:r>
              <a:rPr lang="en-AU" sz="2400" b="1" i="0" dirty="0" smtClean="0">
                <a:solidFill>
                  <a:srgbClr val="B81AE0"/>
                </a:solidFill>
                <a:effectLst/>
                <a:latin typeface="Arial" panose="020B0604020202020204" pitchFamily="34" charset="0"/>
              </a:rPr>
              <a:t>inhibit the growth or reproduction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of bacteria without killing them.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Bacteria normally divide </a:t>
            </a:r>
            <a:r>
              <a:rPr lang="en-AU" sz="2400" b="1" i="0" dirty="0" smtClean="0">
                <a:solidFill>
                  <a:srgbClr val="0000FF"/>
                </a:solidFill>
                <a:effectLst/>
                <a:latin typeface="Arial" panose="020B0604020202020204" pitchFamily="34" charset="0"/>
              </a:rPr>
              <a:t>very quickly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and the numbers can get out of control. These types of antibiotics stop them from growing and dividing which allows the </a:t>
            </a:r>
            <a:r>
              <a:rPr lang="en-AU" sz="2400" b="1" i="0" dirty="0" smtClean="0">
                <a:solidFill>
                  <a:srgbClr val="009900"/>
                </a:solidFill>
                <a:effectLst/>
                <a:latin typeface="Arial" panose="020B0604020202020204" pitchFamily="34" charset="0"/>
              </a:rPr>
              <a:t>immune system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to find and destroy the bacteria.</a:t>
            </a:r>
            <a:endParaRPr lang="en-AU" sz="24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170" name="Picture 2" descr="https://www.educationperfect.com/media/content/Science/1510102228.511321f/1510102222975-1950401114518059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7700" y="3910013"/>
            <a:ext cx="3810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96827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31800" y="511939"/>
            <a:ext cx="1123950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Some antibiotics act against a </a:t>
            </a:r>
            <a:r>
              <a:rPr lang="en-AU" sz="2400" b="1" i="0" dirty="0" smtClean="0">
                <a:solidFill>
                  <a:srgbClr val="009900"/>
                </a:solidFill>
                <a:effectLst/>
                <a:latin typeface="Arial" panose="020B0604020202020204" pitchFamily="34" charset="0"/>
              </a:rPr>
              <a:t>wide range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of different bacteria.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These antibiotics are often referred to as being </a:t>
            </a:r>
            <a:r>
              <a:rPr lang="en-AU" sz="2400" b="1" i="0" dirty="0" smtClean="0">
                <a:solidFill>
                  <a:srgbClr val="B81AE0"/>
                </a:solidFill>
                <a:effectLst/>
                <a:latin typeface="Arial" panose="020B0604020202020204" pitchFamily="34" charset="0"/>
              </a:rPr>
              <a:t>broad spectrum.</a:t>
            </a:r>
            <a:endParaRPr lang="en-AU" sz="2400" b="0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Unfortunately, as well as killing the disease-causing bacteria, these antibiotics can also kill some of the </a:t>
            </a:r>
            <a:r>
              <a:rPr lang="en-AU" sz="2400" b="1" i="0" dirty="0" smtClean="0">
                <a:solidFill>
                  <a:srgbClr val="B81AE0"/>
                </a:solidFill>
                <a:effectLst/>
                <a:latin typeface="Arial" panose="020B0604020202020204" pitchFamily="34" charset="0"/>
              </a:rPr>
              <a:t>good bacteria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in our body that are vital to our health. This can cause </a:t>
            </a:r>
            <a:r>
              <a:rPr lang="en-AU" sz="2400" b="1" i="0" dirty="0" smtClean="0">
                <a:solidFill>
                  <a:srgbClr val="FB6611"/>
                </a:solidFill>
                <a:effectLst/>
                <a:latin typeface="Arial" panose="020B0604020202020204" pitchFamily="34" charset="0"/>
              </a:rPr>
              <a:t>side effects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and make us feel a bit </a:t>
            </a:r>
            <a:r>
              <a:rPr lang="en-AU" sz="2400" b="1" i="0" dirty="0" smtClean="0">
                <a:solidFill>
                  <a:srgbClr val="FB6611"/>
                </a:solidFill>
                <a:effectLst/>
                <a:latin typeface="Arial" panose="020B0604020202020204" pitchFamily="34" charset="0"/>
              </a:rPr>
              <a:t>sick.</a:t>
            </a:r>
            <a:endParaRPr lang="en-AU" sz="24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194" name="Picture 2" descr="https://www.educationperfect.com/media/content/German/1468809491.207991g/1468809494224-3593475189455037-4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6550" y="3819525"/>
            <a:ext cx="38100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42493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147</Words>
  <Application>Microsoft Office PowerPoint</Application>
  <PresentationFormat>Widescreen</PresentationFormat>
  <Paragraphs>80</Paragraphs>
  <Slides>33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8" baseType="lpstr">
      <vt:lpstr>Arial</vt:lpstr>
      <vt:lpstr>Calibri</vt:lpstr>
      <vt:lpstr>Calibri Light</vt:lpstr>
      <vt:lpstr>KaTeX_Main</vt:lpstr>
      <vt:lpstr>Office Theme</vt:lpstr>
      <vt:lpstr>Antibiotics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Antibiotics</dc:title>
  <dc:creator>Joseph D'cruz</dc:creator>
  <cp:lastModifiedBy>Joseph D'cruz</cp:lastModifiedBy>
  <cp:revision>2</cp:revision>
  <dcterms:created xsi:type="dcterms:W3CDTF">2020-07-13T10:18:58Z</dcterms:created>
  <dcterms:modified xsi:type="dcterms:W3CDTF">2021-04-05T01:58:05Z</dcterms:modified>
</cp:coreProperties>
</file>